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58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5EF1-12E8-A84B-97A0-C16FEA6CA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005E0-8568-2047-B569-789AD3F6D7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7B852-471E-AA4F-B990-0DDF7F5FA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922A6-8B3C-4A44-812F-45DEC868B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B503C-5A79-4A4E-A86D-9C98188F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8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D0F63-5334-284E-BD0F-E6913BA6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12505-D43E-C94E-AF4D-D1FE7AA6E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0D3C9-ABBB-1244-9B57-2305C202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FD423-4A66-F545-AB78-030AF5D0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02703-B198-B149-A5CB-702C1D042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3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B6281B-0E19-9D49-86C0-1F0E3D24F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68903-E60D-9042-B669-5352A3058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02F6F-EBCE-094E-8420-D82EA4758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0B5A8-2EF5-EA44-A735-5C876F9BF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8894D-79B2-7B44-8139-38A994AF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4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24FA-7248-7947-A87A-E38EB8330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8B08-6C56-E24E-B5ED-F59ACC312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DB0B8-059F-C347-B75D-C1F55BD1A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97779-E016-6647-99C5-10C0869F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8A8EA-E119-FB4D-8334-B6F1887A5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7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7AEDD-7F92-7C49-A11A-59DE0A36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B0836-B818-4E41-ADD8-B97D5D21B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9B9F7-9C6A-5643-B98A-2137FE3F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31638-C3D9-944F-B631-E0FAE1834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093FB-902C-6D4B-A3D6-FCE38D7D6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4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941A-4E9A-F146-B790-9A5317A1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EE969-9A30-604D-94DB-F6A8F7A049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B3582-64A2-C54B-86BF-7250A7A7D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1A759-0472-8F41-B8BC-B8F359D99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F3111-8B2D-B741-A24E-83909C2B0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9F9A5-950A-1F49-A3D4-053CAAB2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4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E4F1A-D7E3-CB4B-944B-FC7D06AA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C8457-B60F-1B4C-BF9A-013A92DB9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CD74B-688C-9E45-A24B-5FC8D71CD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9A6204-F081-BE4A-9DA4-1ED4C59B7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393F62-9F37-0C4B-8647-59A15563F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855312-5052-8740-B102-2DE0F74D5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9352A-A37C-BF4D-9A8A-13DFCE3C1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2113F9-8155-F040-8056-FEECC1F20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8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DEBF9-B6F1-AD47-971B-23E6C90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F89DF4-ACE8-A142-A296-C1E669A86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F95605-7306-6B4F-87D9-BF23C7D52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1D7B6E-19FA-C844-B953-43DE4176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5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71DF6-4C15-274E-84D0-5A95711D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24FDE1-A411-6444-93BC-E85C46D3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B5B124-7388-9844-9F96-F8271F8B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ABDC-B0C7-5E4C-96D6-849914A24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34CED-D6C0-9845-89C5-467516E8C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7A8BB-69AA-984F-8F2C-F36C244B2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CFF21-1840-864F-9582-813DA22B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0A700-F0E4-2D4B-AADC-11FDB1E4E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DE9E4-FADA-D043-942A-F84C71CC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2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4CE7A-0A2A-624B-BF82-AC4B10859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00334B-5E40-984E-A57C-214A54371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27377-35D0-7F4A-961C-FC7941236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9E44F-5BC5-9C4F-9674-0E053DB1B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0E6DE-831B-4644-8DA5-654BDFD1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12228-92C0-A04B-9B65-A14BD0BD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9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8B0E43-FD1C-5E46-B06B-12E9682E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1DDA9-F83F-234E-BA7C-53CB3AB68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7BA74-E55D-1C46-8DD4-847BA0616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FB7BB-DAFC-E84C-9BF4-988712332A40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EBEF-F0D2-E446-97D0-C5E60F27A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5C59E-BA4D-1142-A9D3-D7B5D0330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06724-49C6-4C4B-8115-A00570BC2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5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BB61C70-3F9F-5344-88E6-2924A707DBEE}"/>
              </a:ext>
            </a:extLst>
          </p:cNvPr>
          <p:cNvSpPr txBox="1"/>
          <p:nvPr/>
        </p:nvSpPr>
        <p:spPr>
          <a:xfrm>
            <a:off x="1249379" y="1982450"/>
            <a:ext cx="91868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/>
              <a:t>20 years of US-Canada and US-Mexico </a:t>
            </a:r>
          </a:p>
          <a:p>
            <a:pPr algn="ctr"/>
            <a:r>
              <a:rPr lang="en-US" sz="4400" b="1" dirty="0"/>
              <a:t>Border Traffic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965CD1-7F03-2F4C-88FB-0509FBA47E9F}"/>
              </a:ext>
            </a:extLst>
          </p:cNvPr>
          <p:cNvSpPr txBox="1"/>
          <p:nvPr/>
        </p:nvSpPr>
        <p:spPr>
          <a:xfrm>
            <a:off x="4972128" y="3881161"/>
            <a:ext cx="1741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Sam Holmstrom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Capstone 1</a:t>
            </a:r>
          </a:p>
        </p:txBody>
      </p:sp>
    </p:spTree>
    <p:extLst>
      <p:ext uri="{BB962C8B-B14F-4D97-AF65-F5344CB8AC3E}">
        <p14:creationId xmlns:p14="http://schemas.microsoft.com/office/powerpoint/2010/main" val="373499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AE423D-707F-F34C-B54B-A24172450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6" b="4384"/>
          <a:stretch/>
        </p:blipFill>
        <p:spPr>
          <a:xfrm>
            <a:off x="518984" y="1903972"/>
            <a:ext cx="8130746" cy="4578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B8CBC-D654-FF4B-9FDB-6FDA437385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99" t="10834" r="57853" b="1"/>
          <a:stretch/>
        </p:blipFill>
        <p:spPr>
          <a:xfrm>
            <a:off x="7489445" y="3026773"/>
            <a:ext cx="1556951" cy="8031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C4FB48-9935-AE43-8045-B2DB0BAB86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35" t="38499" r="18213" b="7316"/>
          <a:stretch/>
        </p:blipFill>
        <p:spPr>
          <a:xfrm>
            <a:off x="9058755" y="3267728"/>
            <a:ext cx="1272746" cy="4880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A38E96-AF18-F346-AE67-01E3CC7D4B36}"/>
              </a:ext>
            </a:extLst>
          </p:cNvPr>
          <p:cNvSpPr txBox="1"/>
          <p:nvPr/>
        </p:nvSpPr>
        <p:spPr>
          <a:xfrm>
            <a:off x="9504098" y="2676659"/>
            <a:ext cx="853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dirty="0"/>
              <a:t>Total people</a:t>
            </a:r>
          </a:p>
          <a:p>
            <a:pPr algn="ctr"/>
            <a:r>
              <a:rPr lang="en-US" sz="1000" b="1" dirty="0"/>
              <a:t>over 20</a:t>
            </a:r>
          </a:p>
          <a:p>
            <a:pPr algn="ctr"/>
            <a:r>
              <a:rPr lang="en-US" sz="1000" b="1" dirty="0"/>
              <a:t>years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D29936-FF32-5B44-9A9F-BD5A04ED41EE}"/>
              </a:ext>
            </a:extLst>
          </p:cNvPr>
          <p:cNvCxnSpPr>
            <a:cxnSpLocks/>
          </p:cNvCxnSpPr>
          <p:nvPr/>
        </p:nvCxnSpPr>
        <p:spPr>
          <a:xfrm>
            <a:off x="7634355" y="3230657"/>
            <a:ext cx="409856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4E44C8F-60B2-5148-BF42-148CD2391A33}"/>
              </a:ext>
            </a:extLst>
          </p:cNvPr>
          <p:cNvSpPr txBox="1"/>
          <p:nvPr/>
        </p:nvSpPr>
        <p:spPr>
          <a:xfrm>
            <a:off x="1102455" y="235590"/>
            <a:ext cx="105309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/>
              <a:t>20 years of land border crossings into US</a:t>
            </a:r>
          </a:p>
          <a:p>
            <a:pPr algn="ctr"/>
            <a:r>
              <a:rPr lang="en-US" sz="4800" b="1" dirty="0"/>
              <a:t>from our neighbors </a:t>
            </a:r>
            <a:r>
              <a:rPr lang="en-US" sz="2800" dirty="0"/>
              <a:t>(2000-2019)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8F147C-85D6-A741-898E-3F86BA6338F0}"/>
              </a:ext>
            </a:extLst>
          </p:cNvPr>
          <p:cNvSpPr txBox="1"/>
          <p:nvPr/>
        </p:nvSpPr>
        <p:spPr>
          <a:xfrm>
            <a:off x="10862050" y="2522771"/>
            <a:ext cx="771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dirty="0"/>
              <a:t>Total </a:t>
            </a:r>
          </a:p>
          <a:p>
            <a:pPr algn="ctr"/>
            <a:r>
              <a:rPr lang="en-US" sz="1000" b="1" dirty="0"/>
              <a:t>Number</a:t>
            </a:r>
          </a:p>
          <a:p>
            <a:pPr algn="ctr"/>
            <a:r>
              <a:rPr lang="en-US" sz="1000" b="1" dirty="0"/>
              <a:t>Of crossing</a:t>
            </a:r>
          </a:p>
          <a:p>
            <a:pPr algn="ctr"/>
            <a:r>
              <a:rPr lang="en-US" sz="1000" b="1" dirty="0"/>
              <a:t>incidents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71BB2D-88EF-5847-94AA-5C4B67EC6E82}"/>
              </a:ext>
            </a:extLst>
          </p:cNvPr>
          <p:cNvSpPr txBox="1"/>
          <p:nvPr/>
        </p:nvSpPr>
        <p:spPr>
          <a:xfrm>
            <a:off x="10808923" y="3232597"/>
            <a:ext cx="10518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227910 (77%)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A3CC77-4CBE-6B45-A005-7C7E30B0B238}"/>
              </a:ext>
            </a:extLst>
          </p:cNvPr>
          <p:cNvSpPr txBox="1"/>
          <p:nvPr/>
        </p:nvSpPr>
        <p:spPr>
          <a:xfrm>
            <a:off x="10808923" y="3481800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68273 (23%)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C41389-D639-DA48-BAD5-558947666F60}"/>
              </a:ext>
            </a:extLst>
          </p:cNvPr>
          <p:cNvSpPr txBox="1"/>
          <p:nvPr/>
        </p:nvSpPr>
        <p:spPr>
          <a:xfrm>
            <a:off x="10047908" y="3216716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 (27%)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F0F5F1-BE4E-034C-9BA0-36F4B45A5084}"/>
              </a:ext>
            </a:extLst>
          </p:cNvPr>
          <p:cNvSpPr txBox="1"/>
          <p:nvPr/>
        </p:nvSpPr>
        <p:spPr>
          <a:xfrm>
            <a:off x="10047908" y="3478821"/>
            <a:ext cx="580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 (73%)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5C5DBB-C64A-7940-B5D3-D65D955EFBD4}"/>
              </a:ext>
            </a:extLst>
          </p:cNvPr>
          <p:cNvSpPr txBox="1"/>
          <p:nvPr/>
        </p:nvSpPr>
        <p:spPr>
          <a:xfrm>
            <a:off x="7818841" y="4407810"/>
            <a:ext cx="363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*More persons entered from Mexico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E7FF56-75E5-B24A-881D-B5F2F4ED4290}"/>
              </a:ext>
            </a:extLst>
          </p:cNvPr>
          <p:cNvSpPr txBox="1"/>
          <p:nvPr/>
        </p:nvSpPr>
        <p:spPr>
          <a:xfrm>
            <a:off x="7818841" y="4701356"/>
            <a:ext cx="2673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*More traffic from Canada</a:t>
            </a:r>
          </a:p>
        </p:txBody>
      </p:sp>
    </p:spTree>
    <p:extLst>
      <p:ext uri="{BB962C8B-B14F-4D97-AF65-F5344CB8AC3E}">
        <p14:creationId xmlns:p14="http://schemas.microsoft.com/office/powerpoint/2010/main" val="167154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C7056AB-1DE9-CC42-96D0-9FA48A694AF0}"/>
              </a:ext>
            </a:extLst>
          </p:cNvPr>
          <p:cNvGrpSpPr/>
          <p:nvPr/>
        </p:nvGrpSpPr>
        <p:grpSpPr>
          <a:xfrm>
            <a:off x="845761" y="707628"/>
            <a:ext cx="2280020" cy="5702900"/>
            <a:chOff x="770834" y="284869"/>
            <a:chExt cx="2280020" cy="58694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F83D31-20CB-5245-AA7A-36272E4DEBA8}"/>
                </a:ext>
              </a:extLst>
            </p:cNvPr>
            <p:cNvSpPr txBox="1"/>
            <p:nvPr/>
          </p:nvSpPr>
          <p:spPr>
            <a:xfrm>
              <a:off x="836145" y="438757"/>
              <a:ext cx="6928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Mode of</a:t>
              </a:r>
            </a:p>
            <a:p>
              <a:pPr algn="ctr"/>
              <a:r>
                <a:rPr lang="en-US" sz="1000" dirty="0"/>
                <a:t>Transport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4FF941-7662-8542-9B64-B4D762B6F532}"/>
                </a:ext>
              </a:extLst>
            </p:cNvPr>
            <p:cNvSpPr txBox="1"/>
            <p:nvPr/>
          </p:nvSpPr>
          <p:spPr>
            <a:xfrm>
              <a:off x="1671630" y="592645"/>
              <a:ext cx="5437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Border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43DA8-CDAC-2B43-8243-542C3E3751E3}"/>
                </a:ext>
              </a:extLst>
            </p:cNvPr>
            <p:cNvSpPr txBox="1"/>
            <p:nvPr/>
          </p:nvSpPr>
          <p:spPr>
            <a:xfrm>
              <a:off x="2215369" y="284869"/>
              <a:ext cx="8354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/>
                <a:t>Total people</a:t>
              </a:r>
            </a:p>
            <a:p>
              <a:pPr algn="ctr"/>
              <a:r>
                <a:rPr lang="en-US" sz="1000" dirty="0"/>
                <a:t>over 20</a:t>
              </a:r>
            </a:p>
            <a:p>
              <a:pPr algn="ctr"/>
              <a:r>
                <a:rPr lang="en-US" sz="1000" dirty="0"/>
                <a:t>years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C85E303-9942-AA41-8C4A-BE77CA28546E}"/>
                </a:ext>
              </a:extLst>
            </p:cNvPr>
            <p:cNvGrpSpPr/>
            <p:nvPr/>
          </p:nvGrpSpPr>
          <p:grpSpPr>
            <a:xfrm>
              <a:off x="770834" y="838867"/>
              <a:ext cx="2224192" cy="5315484"/>
              <a:chOff x="4679328" y="709301"/>
              <a:chExt cx="1601833" cy="4571715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6F8BB27-664A-EA41-9151-D732A2677B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6008" t="4261" r="46511"/>
              <a:stretch/>
            </p:blipFill>
            <p:spPr>
              <a:xfrm>
                <a:off x="4679328" y="709301"/>
                <a:ext cx="1080538" cy="45717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2F32D335-14C7-0F4D-AE21-58D1A16D8B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953" t="4261" r="12965"/>
              <a:stretch/>
            </p:blipFill>
            <p:spPr>
              <a:xfrm>
                <a:off x="5759866" y="709301"/>
                <a:ext cx="521295" cy="457171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8C3EEFC-E211-5040-94B8-7EFA72425437}"/>
              </a:ext>
            </a:extLst>
          </p:cNvPr>
          <p:cNvSpPr txBox="1"/>
          <p:nvPr/>
        </p:nvSpPr>
        <p:spPr>
          <a:xfrm>
            <a:off x="1387307" y="61296"/>
            <a:ext cx="9417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Overview of border crossings: Canada vs Mexico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C44ED-149F-D741-8013-B6008FE711E2}"/>
              </a:ext>
            </a:extLst>
          </p:cNvPr>
          <p:cNvSpPr txBox="1"/>
          <p:nvPr/>
        </p:nvSpPr>
        <p:spPr>
          <a:xfrm>
            <a:off x="4180894" y="2898663"/>
            <a:ext cx="624709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Questions</a:t>
            </a:r>
            <a:r>
              <a:rPr lang="en-US" dirty="0"/>
              <a:t>:</a:t>
            </a:r>
          </a:p>
          <a:p>
            <a:pPr marL="342900" indent="-342900">
              <a:buAutoNum type="arabicPeriod"/>
            </a:pPr>
            <a:r>
              <a:rPr lang="en-US" dirty="0"/>
              <a:t>How have patterns changes within north and south border</a:t>
            </a:r>
          </a:p>
          <a:p>
            <a:r>
              <a:rPr lang="en-US" dirty="0"/>
              <a:t>      crossing statistics over time?</a:t>
            </a:r>
          </a:p>
          <a:p>
            <a:pPr marL="342900" indent="-342900">
              <a:buAutoNum type="arabicPeriod" startAt="2"/>
            </a:pPr>
            <a:r>
              <a:rPr lang="en-US" dirty="0"/>
              <a:t>How do the crossing patterns between Mexico and</a:t>
            </a:r>
          </a:p>
          <a:p>
            <a:r>
              <a:rPr lang="en-US" dirty="0"/>
              <a:t>       Canada statistically differ most?</a:t>
            </a:r>
          </a:p>
          <a:p>
            <a:r>
              <a:rPr lang="en-US" dirty="0"/>
              <a:t>3.   How does the time of year influence crossing patterns?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6A16EF-A071-5743-838B-3433A79BEBC2}"/>
              </a:ext>
            </a:extLst>
          </p:cNvPr>
          <p:cNvSpPr txBox="1"/>
          <p:nvPr/>
        </p:nvSpPr>
        <p:spPr>
          <a:xfrm>
            <a:off x="4180894" y="1641184"/>
            <a:ext cx="63316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Some observations</a:t>
            </a:r>
            <a:r>
              <a:rPr lang="en-US" dirty="0"/>
              <a:t>:</a:t>
            </a:r>
          </a:p>
          <a:p>
            <a:r>
              <a:rPr lang="en-US" dirty="0"/>
              <a:t>There are some major differences in modes of crossing.</a:t>
            </a:r>
          </a:p>
          <a:p>
            <a:r>
              <a:rPr lang="en-US" dirty="0"/>
              <a:t>e.g. Third highest mode of crossing from Mexico is by pedestrian </a:t>
            </a:r>
          </a:p>
          <a:p>
            <a:r>
              <a:rPr lang="en-US" dirty="0"/>
              <a:t>traffic, while that is ~100-fold  lower mode from Canada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868342-DC5E-7A4C-8F64-E41029FE7846}"/>
              </a:ext>
            </a:extLst>
          </p:cNvPr>
          <p:cNvSpPr txBox="1"/>
          <p:nvPr/>
        </p:nvSpPr>
        <p:spPr>
          <a:xfrm>
            <a:off x="4180894" y="5032150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Hypotheses</a:t>
            </a:r>
            <a:r>
              <a:rPr lang="en-US" dirty="0"/>
              <a:t>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62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2DE2B5-007D-0346-978E-558D7F38B5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113" b="22219"/>
          <a:stretch/>
        </p:blipFill>
        <p:spPr>
          <a:xfrm>
            <a:off x="0" y="908837"/>
            <a:ext cx="9205784" cy="2284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C0D60C-DE84-4D4E-A1A1-8D0CF935DFEB}"/>
              </a:ext>
            </a:extLst>
          </p:cNvPr>
          <p:cNvSpPr txBox="1"/>
          <p:nvPr/>
        </p:nvSpPr>
        <p:spPr>
          <a:xfrm>
            <a:off x="9353029" y="2824180"/>
            <a:ext cx="1206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US-Canada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D14C8-5CAD-6049-8BAA-56870DB1D979}"/>
              </a:ext>
            </a:extLst>
          </p:cNvPr>
          <p:cNvSpPr txBox="1"/>
          <p:nvPr/>
        </p:nvSpPr>
        <p:spPr>
          <a:xfrm>
            <a:off x="3564925" y="433513"/>
            <a:ext cx="3515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Personal vehicle passenger crossing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626BCD-72A7-A749-83B5-B45E51DD8270}"/>
              </a:ext>
            </a:extLst>
          </p:cNvPr>
          <p:cNvSpPr txBox="1"/>
          <p:nvPr/>
        </p:nvSpPr>
        <p:spPr>
          <a:xfrm>
            <a:off x="9353029" y="2049823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US-Mexico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5C5B0-F2AB-F241-97A2-C1A581F83399}"/>
              </a:ext>
            </a:extLst>
          </p:cNvPr>
          <p:cNvSpPr txBox="1"/>
          <p:nvPr/>
        </p:nvSpPr>
        <p:spPr>
          <a:xfrm>
            <a:off x="1309817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3C1EA-6DFF-7549-B7BD-F8E0C6C615A1}"/>
              </a:ext>
            </a:extLst>
          </p:cNvPr>
          <p:cNvSpPr txBox="1"/>
          <p:nvPr/>
        </p:nvSpPr>
        <p:spPr>
          <a:xfrm>
            <a:off x="196256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681101-DF88-924C-B17B-649CB18CBEB6}"/>
              </a:ext>
            </a:extLst>
          </p:cNvPr>
          <p:cNvSpPr txBox="1"/>
          <p:nvPr/>
        </p:nvSpPr>
        <p:spPr>
          <a:xfrm>
            <a:off x="2613139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4C8240-2CB8-9944-898F-02E44A5866F7}"/>
              </a:ext>
            </a:extLst>
          </p:cNvPr>
          <p:cNvSpPr txBox="1"/>
          <p:nvPr/>
        </p:nvSpPr>
        <p:spPr>
          <a:xfrm>
            <a:off x="3265882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0CA92D-5485-2240-AE72-C431BC79234F}"/>
              </a:ext>
            </a:extLst>
          </p:cNvPr>
          <p:cNvSpPr txBox="1"/>
          <p:nvPr/>
        </p:nvSpPr>
        <p:spPr>
          <a:xfrm>
            <a:off x="3921107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841479-FA99-B046-8A93-DF9B810B6D8B}"/>
              </a:ext>
            </a:extLst>
          </p:cNvPr>
          <p:cNvSpPr txBox="1"/>
          <p:nvPr/>
        </p:nvSpPr>
        <p:spPr>
          <a:xfrm>
            <a:off x="4569204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5F43A2-FB54-E24D-B47E-292FCD094BB1}"/>
              </a:ext>
            </a:extLst>
          </p:cNvPr>
          <p:cNvSpPr txBox="1"/>
          <p:nvPr/>
        </p:nvSpPr>
        <p:spPr>
          <a:xfrm>
            <a:off x="518023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B5D8DA-C651-674D-B085-F4E42FEB338E}"/>
              </a:ext>
            </a:extLst>
          </p:cNvPr>
          <p:cNvSpPr txBox="1"/>
          <p:nvPr/>
        </p:nvSpPr>
        <p:spPr>
          <a:xfrm>
            <a:off x="5870044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E41E6C-9EE6-324F-B456-5ACBAF3CCFFA}"/>
              </a:ext>
            </a:extLst>
          </p:cNvPr>
          <p:cNvSpPr txBox="1"/>
          <p:nvPr/>
        </p:nvSpPr>
        <p:spPr>
          <a:xfrm>
            <a:off x="6555212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1D21B7-59E5-2D4E-A2E8-1802A598B964}"/>
              </a:ext>
            </a:extLst>
          </p:cNvPr>
          <p:cNvSpPr txBox="1"/>
          <p:nvPr/>
        </p:nvSpPr>
        <p:spPr>
          <a:xfrm>
            <a:off x="7223109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DDB390-F11F-CE43-9D0A-CA565CC2DD37}"/>
              </a:ext>
            </a:extLst>
          </p:cNvPr>
          <p:cNvSpPr txBox="1"/>
          <p:nvPr/>
        </p:nvSpPr>
        <p:spPr>
          <a:xfrm>
            <a:off x="7870890" y="319351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C3760E-B6AF-1B45-870F-36AC2FA0B238}"/>
              </a:ext>
            </a:extLst>
          </p:cNvPr>
          <p:cNvSpPr txBox="1"/>
          <p:nvPr/>
        </p:nvSpPr>
        <p:spPr>
          <a:xfrm>
            <a:off x="8516506" y="319663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ED73FE-E6CB-B44C-A89B-95D4F011C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31" b="21533"/>
          <a:stretch/>
        </p:blipFill>
        <p:spPr>
          <a:xfrm>
            <a:off x="321173" y="4337150"/>
            <a:ext cx="8884611" cy="181369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73297EC-4DF4-EA45-8147-EAED9DCEFB25}"/>
              </a:ext>
            </a:extLst>
          </p:cNvPr>
          <p:cNvSpPr txBox="1"/>
          <p:nvPr/>
        </p:nvSpPr>
        <p:spPr>
          <a:xfrm>
            <a:off x="9358829" y="5781516"/>
            <a:ext cx="1206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US-Canada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3998A3-102C-1945-BEBA-2D002925EECB}"/>
              </a:ext>
            </a:extLst>
          </p:cNvPr>
          <p:cNvSpPr txBox="1"/>
          <p:nvPr/>
        </p:nvSpPr>
        <p:spPr>
          <a:xfrm>
            <a:off x="9353028" y="5412184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US-Mexico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4E90FB-4B91-4741-94B9-633C16D1D3D5}"/>
              </a:ext>
            </a:extLst>
          </p:cNvPr>
          <p:cNvSpPr txBox="1"/>
          <p:nvPr/>
        </p:nvSpPr>
        <p:spPr>
          <a:xfrm>
            <a:off x="1167927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245A7A-40DF-1A48-A4AF-474E446950EF}"/>
              </a:ext>
            </a:extLst>
          </p:cNvPr>
          <p:cNvSpPr txBox="1"/>
          <p:nvPr/>
        </p:nvSpPr>
        <p:spPr>
          <a:xfrm>
            <a:off x="182067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292987-1B29-214D-AF23-85822AB62703}"/>
              </a:ext>
            </a:extLst>
          </p:cNvPr>
          <p:cNvSpPr txBox="1"/>
          <p:nvPr/>
        </p:nvSpPr>
        <p:spPr>
          <a:xfrm>
            <a:off x="2471249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37D910A-B2B4-DD4C-8F6E-39A849D6AF69}"/>
              </a:ext>
            </a:extLst>
          </p:cNvPr>
          <p:cNvSpPr txBox="1"/>
          <p:nvPr/>
        </p:nvSpPr>
        <p:spPr>
          <a:xfrm>
            <a:off x="3123992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AA0829-B240-1448-A100-8AE7614ADC9A}"/>
              </a:ext>
            </a:extLst>
          </p:cNvPr>
          <p:cNvSpPr txBox="1"/>
          <p:nvPr/>
        </p:nvSpPr>
        <p:spPr>
          <a:xfrm>
            <a:off x="3779217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A0BFFD-8705-8D4F-AC8D-AC40E7175E7F}"/>
              </a:ext>
            </a:extLst>
          </p:cNvPr>
          <p:cNvSpPr txBox="1"/>
          <p:nvPr/>
        </p:nvSpPr>
        <p:spPr>
          <a:xfrm>
            <a:off x="4427314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1660FE-7DDA-4145-881E-665B3BC43D23}"/>
              </a:ext>
            </a:extLst>
          </p:cNvPr>
          <p:cNvSpPr txBox="1"/>
          <p:nvPr/>
        </p:nvSpPr>
        <p:spPr>
          <a:xfrm>
            <a:off x="503834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883582-6A94-1742-8A39-B667AB592E86}"/>
              </a:ext>
            </a:extLst>
          </p:cNvPr>
          <p:cNvSpPr txBox="1"/>
          <p:nvPr/>
        </p:nvSpPr>
        <p:spPr>
          <a:xfrm>
            <a:off x="5728154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52798B-6492-9A47-9A61-A5206DC466E1}"/>
              </a:ext>
            </a:extLst>
          </p:cNvPr>
          <p:cNvSpPr txBox="1"/>
          <p:nvPr/>
        </p:nvSpPr>
        <p:spPr>
          <a:xfrm>
            <a:off x="6413322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533A7C-EA31-6441-B60B-84EDAF8AB8C5}"/>
              </a:ext>
            </a:extLst>
          </p:cNvPr>
          <p:cNvSpPr txBox="1"/>
          <p:nvPr/>
        </p:nvSpPr>
        <p:spPr>
          <a:xfrm>
            <a:off x="7081219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ED0AA4-1B85-E64E-8132-8E66BD2F941A}"/>
              </a:ext>
            </a:extLst>
          </p:cNvPr>
          <p:cNvSpPr txBox="1"/>
          <p:nvPr/>
        </p:nvSpPr>
        <p:spPr>
          <a:xfrm>
            <a:off x="7729000" y="619007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0F666F-071E-A541-904B-D7B9C52D0F4E}"/>
              </a:ext>
            </a:extLst>
          </p:cNvPr>
          <p:cNvSpPr txBox="1"/>
          <p:nvPr/>
        </p:nvSpPr>
        <p:spPr>
          <a:xfrm>
            <a:off x="8374616" y="619319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1AD518B-6CC3-B343-B9AD-B625F4E8A24C}"/>
              </a:ext>
            </a:extLst>
          </p:cNvPr>
          <p:cNvSpPr txBox="1"/>
          <p:nvPr/>
        </p:nvSpPr>
        <p:spPr>
          <a:xfrm>
            <a:off x="3918625" y="3925471"/>
            <a:ext cx="246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 passenger crossing</a:t>
            </a:r>
          </a:p>
        </p:txBody>
      </p:sp>
    </p:spTree>
    <p:extLst>
      <p:ext uri="{BB962C8B-B14F-4D97-AF65-F5344CB8AC3E}">
        <p14:creationId xmlns:p14="http://schemas.microsoft.com/office/powerpoint/2010/main" val="2896654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198</Words>
  <Application>Microsoft Macintosh PowerPoint</Application>
  <PresentationFormat>Widescreen</PresentationFormat>
  <Paragraphs>68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Holmstrom</dc:creator>
  <cp:lastModifiedBy>Sam Holmstrom</cp:lastModifiedBy>
  <cp:revision>16</cp:revision>
  <dcterms:created xsi:type="dcterms:W3CDTF">2020-05-06T21:29:18Z</dcterms:created>
  <dcterms:modified xsi:type="dcterms:W3CDTF">2020-05-07T07:25:57Z</dcterms:modified>
</cp:coreProperties>
</file>

<file path=docProps/thumbnail.jpeg>
</file>